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先看左侧，传统偏好对齐只知道“物品</a:t>
            </a:r>
            <a:r>
              <a:rPr dirty="0"/>
              <a:t> A 比 B </a:t>
            </a:r>
            <a:r>
              <a:rPr dirty="0" err="1"/>
              <a:t>更受喜欢</a:t>
            </a:r>
            <a:r>
              <a:rPr dirty="0"/>
              <a:t>”，</a:t>
            </a:r>
            <a:r>
              <a:rPr dirty="0" err="1"/>
              <a:t>所有比较几乎按同一强度处理。再看右侧：用户可能强烈喜欢或只是略微喜欢；偏好还要结合离当前决策点的时间距离理解</a:t>
            </a:r>
            <a:r>
              <a:rPr dirty="0"/>
              <a:t>。</a:t>
            </a:r>
          </a:p>
          <a:p>
            <a:r>
              <a:rPr dirty="0" err="1"/>
              <a:t>这张图想说明研究缺口：二元比较丢掉了偏好强弱和时间上下文。RecPO</a:t>
            </a:r>
            <a:r>
              <a:rPr dirty="0"/>
              <a:t> </a:t>
            </a:r>
            <a:r>
              <a:rPr dirty="0" err="1"/>
              <a:t>正是针对这两个信息设计的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第一步保留完整交互历史，既保留喜欢的物品，也保留不喜欢的物品。第二步把显式评分或隐式行为统一转为偏好分数</a:t>
            </a:r>
            <a:r>
              <a:rPr dirty="0"/>
              <a:t> </a:t>
            </a:r>
            <a:r>
              <a:rPr dirty="0" err="1"/>
              <a:t>s；论文对</a:t>
            </a:r>
            <a:r>
              <a:rPr dirty="0"/>
              <a:t> Steam </a:t>
            </a:r>
            <a:r>
              <a:rPr dirty="0" err="1"/>
              <a:t>的游玩时长和</a:t>
            </a:r>
            <a:r>
              <a:rPr dirty="0"/>
              <a:t> </a:t>
            </a:r>
            <a:r>
              <a:rPr dirty="0" err="1"/>
              <a:t>LastFM</a:t>
            </a:r>
            <a:r>
              <a:rPr dirty="0"/>
              <a:t> </a:t>
            </a:r>
            <a:r>
              <a:rPr dirty="0" err="1"/>
              <a:t>的播放次数使用代理分数</a:t>
            </a:r>
            <a:r>
              <a:rPr dirty="0"/>
              <a:t>。</a:t>
            </a:r>
          </a:p>
          <a:p>
            <a:r>
              <a:rPr dirty="0" err="1"/>
              <a:t>第三步用</a:t>
            </a:r>
            <a:r>
              <a:rPr dirty="0"/>
              <a:t> φ(</a:t>
            </a:r>
            <a:r>
              <a:rPr dirty="0" err="1"/>
              <a:t>s,Δt</a:t>
            </a:r>
            <a:r>
              <a:rPr dirty="0"/>
              <a:t>)=s/√</a:t>
            </a:r>
            <a:r>
              <a:rPr dirty="0" err="1"/>
              <a:t>Δt</a:t>
            </a:r>
            <a:r>
              <a:rPr dirty="0"/>
              <a:t> </a:t>
            </a:r>
            <a:r>
              <a:rPr dirty="0" err="1"/>
              <a:t>合并偏好强度与离当前决策点的时间距离。第四步比较正例和负例的效用，得到自适应</a:t>
            </a:r>
            <a:r>
              <a:rPr dirty="0"/>
              <a:t> margin </a:t>
            </a:r>
            <a:r>
              <a:rPr dirty="0" err="1"/>
              <a:t>γ。第五步将这个</a:t>
            </a:r>
            <a:r>
              <a:rPr dirty="0"/>
              <a:t> margin </a:t>
            </a:r>
            <a:r>
              <a:rPr dirty="0" err="1"/>
              <a:t>放入偏好优化目标，让模型从候选集中推荐下一件物品</a:t>
            </a:r>
            <a:r>
              <a:rPr dirty="0"/>
              <a:t>。</a:t>
            </a:r>
          </a:p>
          <a:p>
            <a:r>
              <a:rPr dirty="0" err="1"/>
              <a:t>这是一张根据论文</a:t>
            </a:r>
            <a:r>
              <a:rPr dirty="0"/>
              <a:t> §4 </a:t>
            </a:r>
            <a:r>
              <a:rPr dirty="0" err="1"/>
              <a:t>绘制的流程示意图。图中的</a:t>
            </a:r>
            <a:r>
              <a:rPr dirty="0"/>
              <a:t> φₙ </a:t>
            </a:r>
            <a:r>
              <a:rPr dirty="0" err="1"/>
              <a:t>表示负例效用，对应原文的</a:t>
            </a:r>
            <a:r>
              <a:rPr dirty="0"/>
              <a:t> φ(</a:t>
            </a:r>
            <a:r>
              <a:rPr dirty="0" err="1"/>
              <a:t>s_d,Δt_d</a:t>
            </a:r>
            <a:r>
              <a:rPr dirty="0"/>
              <a:t>)。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公式</a:t>
            </a:r>
            <a:r>
              <a:rPr dirty="0"/>
              <a:t> (1) </a:t>
            </a:r>
            <a:r>
              <a:rPr dirty="0" err="1"/>
              <a:t>是监督微调</a:t>
            </a:r>
            <a:r>
              <a:rPr dirty="0"/>
              <a:t> </a:t>
            </a:r>
            <a:r>
              <a:rPr dirty="0" err="1"/>
              <a:t>SFT：给定用户历史与候选集组成的输入</a:t>
            </a:r>
            <a:r>
              <a:rPr dirty="0"/>
              <a:t> </a:t>
            </a:r>
            <a:r>
              <a:rPr dirty="0" err="1"/>
              <a:t>x，让模型提高目标物品</a:t>
            </a:r>
            <a:r>
              <a:rPr dirty="0"/>
              <a:t> </a:t>
            </a:r>
            <a:r>
              <a:rPr dirty="0" err="1"/>
              <a:t>y_p</a:t>
            </a:r>
            <a:r>
              <a:rPr dirty="0"/>
              <a:t> </a:t>
            </a:r>
            <a:r>
              <a:rPr dirty="0" err="1"/>
              <a:t>的生成概率；它首先教会大模型按推荐任务作答</a:t>
            </a:r>
            <a:r>
              <a:rPr dirty="0"/>
              <a:t>。</a:t>
            </a:r>
          </a:p>
          <a:p>
            <a:r>
              <a:rPr dirty="0" err="1"/>
              <a:t>公式</a:t>
            </a:r>
            <a:r>
              <a:rPr dirty="0"/>
              <a:t> (2) 是 </a:t>
            </a:r>
            <a:r>
              <a:rPr dirty="0" err="1"/>
              <a:t>DPO：用一个更喜欢的物品</a:t>
            </a:r>
            <a:r>
              <a:rPr dirty="0"/>
              <a:t> </a:t>
            </a:r>
            <a:r>
              <a:rPr dirty="0" err="1"/>
              <a:t>y_p</a:t>
            </a:r>
            <a:r>
              <a:rPr dirty="0"/>
              <a:t> </a:t>
            </a:r>
            <a:r>
              <a:rPr dirty="0" err="1"/>
              <a:t>和一个不喜欢的物品</a:t>
            </a:r>
            <a:r>
              <a:rPr dirty="0"/>
              <a:t> </a:t>
            </a:r>
            <a:r>
              <a:rPr dirty="0" err="1"/>
              <a:t>y_d</a:t>
            </a:r>
            <a:r>
              <a:rPr dirty="0"/>
              <a:t> </a:t>
            </a:r>
            <a:r>
              <a:rPr dirty="0" err="1"/>
              <a:t>做成对比较</a:t>
            </a:r>
            <a:r>
              <a:rPr dirty="0"/>
              <a:t>。πθ </a:t>
            </a:r>
            <a:r>
              <a:rPr dirty="0" err="1"/>
              <a:t>是正在训练的模型</a:t>
            </a:r>
            <a:r>
              <a:rPr dirty="0"/>
              <a:t>，πref </a:t>
            </a:r>
            <a:r>
              <a:rPr dirty="0" err="1"/>
              <a:t>通常是</a:t>
            </a:r>
            <a:r>
              <a:rPr dirty="0"/>
              <a:t> SFT </a:t>
            </a:r>
            <a:r>
              <a:rPr dirty="0" err="1"/>
              <a:t>模型</a:t>
            </a:r>
            <a:r>
              <a:rPr dirty="0"/>
              <a:t>，β </a:t>
            </a:r>
            <a:r>
              <a:rPr dirty="0" err="1"/>
              <a:t>控制偏好对齐的强度，σ</a:t>
            </a:r>
            <a:r>
              <a:rPr dirty="0"/>
              <a:t> 是 sigmoid </a:t>
            </a:r>
            <a:r>
              <a:rPr dirty="0" err="1"/>
              <a:t>函数</a:t>
            </a:r>
            <a:r>
              <a:rPr dirty="0"/>
              <a:t>。</a:t>
            </a:r>
          </a:p>
          <a:p>
            <a:r>
              <a:rPr dirty="0" err="1"/>
              <a:t>公式</a:t>
            </a:r>
            <a:r>
              <a:rPr dirty="0"/>
              <a:t> (3) 是 </a:t>
            </a:r>
            <a:r>
              <a:rPr dirty="0" err="1"/>
              <a:t>S-DPO：把单个负例扩展成负例集合</a:t>
            </a:r>
            <a:r>
              <a:rPr dirty="0"/>
              <a:t> </a:t>
            </a:r>
            <a:r>
              <a:rPr dirty="0" err="1"/>
              <a:t>T_d，因此一次可以比较多个候选物品。局限：这些目标仍未明确区分喜欢的程度，也没有根据时间距离调整比较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公式</a:t>
            </a:r>
            <a:r>
              <a:rPr dirty="0"/>
              <a:t> (4) 是 </a:t>
            </a:r>
            <a:r>
              <a:rPr dirty="0" err="1"/>
              <a:t>RecPO</a:t>
            </a:r>
            <a:r>
              <a:rPr dirty="0"/>
              <a:t> </a:t>
            </a:r>
            <a:r>
              <a:rPr dirty="0" err="1"/>
              <a:t>的关键：s_p、s_d</a:t>
            </a:r>
            <a:r>
              <a:rPr dirty="0"/>
              <a:t> </a:t>
            </a:r>
            <a:r>
              <a:rPr dirty="0" err="1"/>
              <a:t>分别是正例和负例的结构化偏好分数；Δt_p、Δt_d</a:t>
            </a:r>
            <a:r>
              <a:rPr dirty="0"/>
              <a:t> </a:t>
            </a:r>
            <a:r>
              <a:rPr dirty="0" err="1"/>
              <a:t>是它们离当前预测时点的时间距离。论文取</a:t>
            </a:r>
            <a:r>
              <a:rPr dirty="0"/>
              <a:t> φ(</a:t>
            </a:r>
            <a:r>
              <a:rPr dirty="0" err="1"/>
              <a:t>s,Δt</a:t>
            </a:r>
            <a:r>
              <a:rPr dirty="0"/>
              <a:t>)=s/√</a:t>
            </a:r>
            <a:r>
              <a:rPr dirty="0" err="1"/>
              <a:t>Δt，再用两个效用的比值构造</a:t>
            </a:r>
            <a:r>
              <a:rPr dirty="0"/>
              <a:t> margin </a:t>
            </a:r>
            <a:r>
              <a:rPr dirty="0" err="1"/>
              <a:t>γ_r，λ</a:t>
            </a:r>
            <a:r>
              <a:rPr dirty="0"/>
              <a:t> </a:t>
            </a:r>
            <a:r>
              <a:rPr dirty="0" err="1"/>
              <a:t>控制其幅度。直观地说，偏好强弱和时间远近共同影响一次正负比较</a:t>
            </a:r>
            <a:r>
              <a:rPr dirty="0"/>
              <a:t>。</a:t>
            </a:r>
          </a:p>
          <a:p>
            <a:r>
              <a:rPr dirty="0" err="1"/>
              <a:t>公式</a:t>
            </a:r>
            <a:r>
              <a:rPr dirty="0"/>
              <a:t> (5) 把 </a:t>
            </a:r>
            <a:r>
              <a:rPr dirty="0" err="1"/>
              <a:t>γ_r</a:t>
            </a:r>
            <a:r>
              <a:rPr dirty="0"/>
              <a:t> </a:t>
            </a:r>
            <a:r>
              <a:rPr dirty="0" err="1"/>
              <a:t>放进</a:t>
            </a:r>
            <a:r>
              <a:rPr dirty="0"/>
              <a:t> Bradley–Terry </a:t>
            </a:r>
            <a:r>
              <a:rPr dirty="0" err="1"/>
              <a:t>的成对偏好概率，其中</a:t>
            </a:r>
            <a:r>
              <a:rPr dirty="0"/>
              <a:t> r </a:t>
            </a:r>
            <a:r>
              <a:rPr dirty="0" err="1"/>
              <a:t>是候选物品的奖励分数。公式</a:t>
            </a:r>
            <a:r>
              <a:rPr dirty="0"/>
              <a:t> (6) </a:t>
            </a:r>
            <a:r>
              <a:rPr dirty="0" err="1"/>
              <a:t>则用</a:t>
            </a:r>
            <a:r>
              <a:rPr dirty="0"/>
              <a:t> Plackett–Luce </a:t>
            </a:r>
            <a:r>
              <a:rPr dirty="0" err="1"/>
              <a:t>模型描述多个候选物品的排序概率：每一步从剩余候选中选出下一名，最后把各步概率相乘</a:t>
            </a:r>
            <a:r>
              <a:rPr dirty="0"/>
              <a:t>。</a:t>
            </a:r>
          </a:p>
          <a:p>
            <a:r>
              <a:rPr dirty="0" err="1"/>
              <a:t>本页先说明</a:t>
            </a:r>
            <a:r>
              <a:rPr dirty="0"/>
              <a:t> margin </a:t>
            </a:r>
            <a:r>
              <a:rPr dirty="0" err="1"/>
              <a:t>从哪里来，以及为何能从两两比较扩展到多候选排序；下一页再看最终训练损失</a:t>
            </a:r>
            <a:r>
              <a:rPr lang="zh-CN" altLang="en-US" dirty="0"/>
              <a:t>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两者都用正例</a:t>
            </a:r>
            <a:r>
              <a:rPr dirty="0"/>
              <a:t> </a:t>
            </a:r>
            <a:r>
              <a:rPr dirty="0" err="1"/>
              <a:t>y_p</a:t>
            </a:r>
            <a:r>
              <a:rPr dirty="0"/>
              <a:t> </a:t>
            </a:r>
            <a:r>
              <a:rPr dirty="0" err="1"/>
              <a:t>和多个负例</a:t>
            </a:r>
            <a:r>
              <a:rPr dirty="0"/>
              <a:t> </a:t>
            </a:r>
            <a:r>
              <a:rPr dirty="0" err="1"/>
              <a:t>T_d</a:t>
            </a:r>
            <a:r>
              <a:rPr dirty="0"/>
              <a:t> </a:t>
            </a:r>
            <a:r>
              <a:rPr dirty="0" err="1"/>
              <a:t>做偏好优化；RecPO</a:t>
            </a:r>
            <a:r>
              <a:rPr dirty="0"/>
              <a:t> </a:t>
            </a:r>
            <a:r>
              <a:rPr dirty="0" err="1"/>
              <a:t>在指数项里新增了</a:t>
            </a:r>
            <a:r>
              <a:rPr dirty="0"/>
              <a:t> −</a:t>
            </a:r>
            <a:r>
              <a:rPr dirty="0" err="1"/>
              <a:t>λφ</a:t>
            </a:r>
            <a:r>
              <a:rPr dirty="0"/>
              <a:t>(</a:t>
            </a:r>
            <a:r>
              <a:rPr dirty="0" err="1"/>
              <a:t>s_p,Δt_p</a:t>
            </a:r>
            <a:r>
              <a:rPr dirty="0"/>
              <a:t>)/φ(</a:t>
            </a:r>
            <a:r>
              <a:rPr dirty="0" err="1"/>
              <a:t>s_d,Δt_d</a:t>
            </a:r>
            <a:r>
              <a:rPr dirty="0"/>
              <a:t>)，</a:t>
            </a:r>
            <a:r>
              <a:rPr dirty="0" err="1"/>
              <a:t>即把上一页的自适应</a:t>
            </a:r>
            <a:r>
              <a:rPr dirty="0"/>
              <a:t> margin </a:t>
            </a:r>
            <a:r>
              <a:rPr dirty="0" err="1"/>
              <a:t>写入训练目标</a:t>
            </a:r>
            <a:r>
              <a:rPr dirty="0"/>
              <a:t>。</a:t>
            </a:r>
          </a:p>
          <a:p>
            <a:r>
              <a:rPr dirty="0"/>
              <a:t>πθ </a:t>
            </a:r>
            <a:r>
              <a:rPr dirty="0" err="1"/>
              <a:t>是待训练模型</a:t>
            </a:r>
            <a:r>
              <a:rPr dirty="0"/>
              <a:t>，πref </a:t>
            </a:r>
            <a:r>
              <a:rPr dirty="0" err="1"/>
              <a:t>是参考模型</a:t>
            </a:r>
            <a:r>
              <a:rPr dirty="0"/>
              <a:t>，β </a:t>
            </a:r>
            <a:r>
              <a:rPr dirty="0" err="1"/>
              <a:t>缩放模型相对参考模型的对数概率差，σ</a:t>
            </a:r>
            <a:r>
              <a:rPr dirty="0"/>
              <a:t> 是 </a:t>
            </a:r>
            <a:r>
              <a:rPr dirty="0" err="1"/>
              <a:t>sigmoid。λ</a:t>
            </a:r>
            <a:r>
              <a:rPr dirty="0"/>
              <a:t>=0 </a:t>
            </a:r>
            <a:r>
              <a:rPr dirty="0" err="1"/>
              <a:t>时新增项消失，公式就退化为</a:t>
            </a:r>
            <a:r>
              <a:rPr dirty="0"/>
              <a:t> S-DPO。</a:t>
            </a:r>
          </a:p>
          <a:p>
            <a:r>
              <a:rPr dirty="0" err="1"/>
              <a:t>一句话总结：RecPO</a:t>
            </a:r>
            <a:r>
              <a:rPr dirty="0"/>
              <a:t> </a:t>
            </a:r>
            <a:r>
              <a:rPr dirty="0" err="1"/>
              <a:t>没有改变“正例对多个负例”的基本框架，核心改动是让比较同时反映偏好强度和时间距离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这张表说明实验覆盖的数据范围，不是性能排名</a:t>
            </a:r>
            <a:r>
              <a:rPr dirty="0"/>
              <a:t>。# Sequence </a:t>
            </a:r>
            <a:r>
              <a:rPr dirty="0" err="1"/>
              <a:t>表示用户交互序列数</a:t>
            </a:r>
            <a:r>
              <a:rPr dirty="0"/>
              <a:t>，# Items </a:t>
            </a:r>
            <a:r>
              <a:rPr dirty="0" err="1"/>
              <a:t>是不同物品数</a:t>
            </a:r>
            <a:r>
              <a:rPr dirty="0"/>
              <a:t>，# Interactions </a:t>
            </a:r>
            <a:r>
              <a:rPr dirty="0" err="1"/>
              <a:t>是交互事件总数</a:t>
            </a:r>
            <a:r>
              <a:rPr dirty="0"/>
              <a:t>。</a:t>
            </a:r>
          </a:p>
          <a:p>
            <a:r>
              <a:rPr dirty="0" err="1"/>
              <a:t>MovieLens、Amazon-Books、BeerAdvocate</a:t>
            </a:r>
            <a:r>
              <a:rPr dirty="0"/>
              <a:t> </a:t>
            </a:r>
            <a:r>
              <a:rPr dirty="0" err="1"/>
              <a:t>提供显式评分；Steam</a:t>
            </a:r>
            <a:r>
              <a:rPr dirty="0"/>
              <a:t> 和 </a:t>
            </a:r>
            <a:r>
              <a:rPr dirty="0" err="1"/>
              <a:t>LastFM</a:t>
            </a:r>
            <a:r>
              <a:rPr dirty="0"/>
              <a:t> </a:t>
            </a:r>
            <a:r>
              <a:rPr dirty="0" err="1"/>
              <a:t>没有评分，论文分别用游玩时长和播放次数构造结构化偏好分数。因此实验同时测试了显式与隐式反馈</a:t>
            </a:r>
            <a:r>
              <a:rPr dirty="0"/>
              <a:t>。</a:t>
            </a:r>
          </a:p>
          <a:p>
            <a:r>
              <a:rPr dirty="0" err="1"/>
              <a:t>讲实验设置时补一句：测试时每次从</a:t>
            </a:r>
            <a:r>
              <a:rPr dirty="0"/>
              <a:t> 20 </a:t>
            </a:r>
            <a:r>
              <a:rPr dirty="0" err="1"/>
              <a:t>个候选物品中选下一件目标物品，其中</a:t>
            </a:r>
            <a:r>
              <a:rPr dirty="0"/>
              <a:t> 19 </a:t>
            </a:r>
            <a:r>
              <a:rPr dirty="0" err="1"/>
              <a:t>个是随机采样的未交互物品；后面的</a:t>
            </a:r>
            <a:r>
              <a:rPr dirty="0"/>
              <a:t> HR@1 </a:t>
            </a:r>
            <a:r>
              <a:rPr dirty="0" err="1"/>
              <a:t>是在这一候选集设置下计算的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每个数据集有</a:t>
            </a:r>
            <a:r>
              <a:rPr dirty="0"/>
              <a:t> HR@1 和 Valid Ratio 两列。HR@1 是 20 </a:t>
            </a:r>
            <a:r>
              <a:rPr dirty="0" err="1"/>
              <a:t>个候选中首位推荐命中目标物品的比例；Valid</a:t>
            </a:r>
            <a:r>
              <a:rPr dirty="0"/>
              <a:t> Ratio </a:t>
            </a:r>
            <a:r>
              <a:rPr dirty="0" err="1"/>
              <a:t>是输出格式正确且推荐物品位于候选集中的比例，二者都是越高越好。上半部分是传统推荐模型，下半部分分别用</a:t>
            </a:r>
            <a:r>
              <a:rPr dirty="0"/>
              <a:t> LLaMA3-8B 和 Qwen-7B </a:t>
            </a:r>
            <a:r>
              <a:rPr dirty="0" err="1"/>
              <a:t>作语言模型骨干</a:t>
            </a:r>
            <a:r>
              <a:rPr dirty="0"/>
              <a:t>。</a:t>
            </a:r>
          </a:p>
          <a:p>
            <a:r>
              <a:rPr dirty="0" err="1"/>
              <a:t>比较同一骨干下的</a:t>
            </a:r>
            <a:r>
              <a:rPr dirty="0"/>
              <a:t> S-DPO 与 </a:t>
            </a:r>
            <a:r>
              <a:rPr dirty="0" err="1"/>
              <a:t>RecPO。例如</a:t>
            </a:r>
            <a:r>
              <a:rPr dirty="0"/>
              <a:t> LLaMA3-8B 在 </a:t>
            </a:r>
            <a:r>
              <a:rPr dirty="0" err="1"/>
              <a:t>MovieLens</a:t>
            </a:r>
            <a:r>
              <a:rPr dirty="0"/>
              <a:t> 的 HR@1 从 0.2902 </a:t>
            </a:r>
            <a:r>
              <a:rPr dirty="0" err="1"/>
              <a:t>提高到</a:t>
            </a:r>
            <a:r>
              <a:rPr dirty="0"/>
              <a:t> 0.3451；RecPO </a:t>
            </a:r>
            <a:r>
              <a:rPr dirty="0" err="1"/>
              <a:t>在两个骨干、五个数据集上均取得最高</a:t>
            </a:r>
            <a:r>
              <a:rPr dirty="0"/>
              <a:t> HR@1，同时保持较高的 Valid Ratio。</a:t>
            </a:r>
          </a:p>
          <a:p>
            <a:r>
              <a:rPr dirty="0" err="1"/>
              <a:t>这是有</a:t>
            </a:r>
            <a:r>
              <a:rPr dirty="0"/>
              <a:t> 20 </a:t>
            </a:r>
            <a:r>
              <a:rPr dirty="0" err="1"/>
              <a:t>个采样候选的下一物品选择任务，不等同于在完整物品库中直接做</a:t>
            </a:r>
            <a:r>
              <a:rPr dirty="0"/>
              <a:t> Top-1 </a:t>
            </a:r>
            <a:r>
              <a:rPr dirty="0" err="1"/>
              <a:t>推荐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这张消融表回答“</a:t>
            </a:r>
            <a:r>
              <a:rPr b="1" dirty="0" err="1"/>
              <a:t>两个因素是否都需要</a:t>
            </a:r>
            <a:r>
              <a:rPr b="1" dirty="0"/>
              <a:t>”。I 是 preference </a:t>
            </a:r>
            <a:r>
              <a:rPr b="1" dirty="0" err="1"/>
              <a:t>intensity（偏好强度</a:t>
            </a:r>
            <a:r>
              <a:rPr b="1" dirty="0"/>
              <a:t>），T 是 temporal </a:t>
            </a:r>
            <a:r>
              <a:rPr b="1" dirty="0" err="1"/>
              <a:t>context（时间上下文</a:t>
            </a:r>
            <a:r>
              <a:rPr b="1" dirty="0"/>
              <a:t>）。−I −T </a:t>
            </a:r>
            <a:r>
              <a:rPr b="1" dirty="0" err="1"/>
              <a:t>两者都去掉，等价于</a:t>
            </a:r>
            <a:r>
              <a:rPr b="1" dirty="0"/>
              <a:t> S-DPO；−T </a:t>
            </a:r>
            <a:r>
              <a:rPr b="1" dirty="0" err="1"/>
              <a:t>只保留偏好强度；RecPO</a:t>
            </a:r>
            <a:r>
              <a:rPr b="1" dirty="0"/>
              <a:t> </a:t>
            </a:r>
            <a:r>
              <a:rPr b="1" dirty="0" err="1"/>
              <a:t>同时使用两者</a:t>
            </a:r>
            <a:r>
              <a:rPr b="1" dirty="0"/>
              <a:t>。</a:t>
            </a:r>
          </a:p>
          <a:p>
            <a:r>
              <a:rPr b="1" dirty="0"/>
              <a:t>以 </a:t>
            </a:r>
            <a:r>
              <a:rPr b="1" dirty="0" err="1"/>
              <a:t>MovieLens</a:t>
            </a:r>
            <a:r>
              <a:rPr b="1" dirty="0"/>
              <a:t> 为例，HR@1 </a:t>
            </a:r>
            <a:r>
              <a:rPr b="1" dirty="0" err="1"/>
              <a:t>依次为</a:t>
            </a:r>
            <a:r>
              <a:rPr b="1" dirty="0"/>
              <a:t> 0.2902、0.3343、0.3451，说明加入强度后有明显提升，再加入时间信息仍有增益。BeerAdvocate </a:t>
            </a:r>
            <a:r>
              <a:rPr b="1" dirty="0" err="1"/>
              <a:t>是例外：仅用强度的</a:t>
            </a:r>
            <a:r>
              <a:rPr b="1" dirty="0"/>
              <a:t> HR@1 为 0.6143，高于 </a:t>
            </a:r>
            <a:r>
              <a:rPr b="1" dirty="0" err="1"/>
              <a:t>RecPO</a:t>
            </a:r>
            <a:r>
              <a:rPr b="1" dirty="0"/>
              <a:t> 的 0.5771，但其 Valid Ratio </a:t>
            </a:r>
            <a:r>
              <a:rPr b="1" dirty="0" err="1"/>
              <a:t>降到</a:t>
            </a:r>
            <a:r>
              <a:rPr b="1" dirty="0"/>
              <a:t> 0.9407；星号是作者对过低有效输出比例的提示。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</a:t>
            </a:r>
            <a:r>
              <a:rPr dirty="0"/>
              <a:t>a) </a:t>
            </a:r>
            <a:r>
              <a:rPr dirty="0" err="1"/>
              <a:t>在候选集中加入其他未来也会被高评分的物品，Adherence</a:t>
            </a:r>
            <a:r>
              <a:rPr dirty="0"/>
              <a:t> Rate </a:t>
            </a:r>
            <a:r>
              <a:rPr dirty="0" err="1"/>
              <a:t>看模型能否仍选出当前紧接着最合适的物品；RecPO</a:t>
            </a:r>
            <a:r>
              <a:rPr dirty="0"/>
              <a:t> </a:t>
            </a:r>
            <a:r>
              <a:rPr dirty="0" err="1"/>
              <a:t>更高，说明它更关注当前上下文</a:t>
            </a:r>
            <a:r>
              <a:rPr dirty="0"/>
              <a:t>。</a:t>
            </a:r>
          </a:p>
          <a:p>
            <a:r>
              <a:rPr dirty="0"/>
              <a:t>(b) </a:t>
            </a:r>
            <a:r>
              <a:rPr dirty="0" err="1"/>
              <a:t>加入用户后来低评分的物品，Avoidance</a:t>
            </a:r>
            <a:r>
              <a:rPr dirty="0"/>
              <a:t> Rate </a:t>
            </a:r>
            <a:r>
              <a:rPr dirty="0" err="1"/>
              <a:t>看模型能否避开这些不喜欢的候选</a:t>
            </a:r>
            <a:r>
              <a:rPr dirty="0"/>
              <a:t>。(c) </a:t>
            </a:r>
            <a:r>
              <a:rPr dirty="0" err="1"/>
              <a:t>直接让模型识别最不符合用户偏好的物品，Aversion</a:t>
            </a:r>
            <a:r>
              <a:rPr dirty="0"/>
              <a:t> Accuracy </a:t>
            </a:r>
            <a:r>
              <a:rPr dirty="0" err="1"/>
              <a:t>检验其对负面偏好的掌握；RecPO</a:t>
            </a:r>
            <a:r>
              <a:rPr dirty="0"/>
              <a:t> </a:t>
            </a:r>
            <a:r>
              <a:rPr dirty="0" err="1"/>
              <a:t>在两项上均优于对照方法</a:t>
            </a:r>
            <a:r>
              <a:rPr dirty="0"/>
              <a:t>。</a:t>
            </a:r>
          </a:p>
          <a:p>
            <a:r>
              <a:rPr dirty="0"/>
              <a:t>(d) </a:t>
            </a:r>
            <a:r>
              <a:rPr dirty="0" err="1"/>
              <a:t>横轴是用户历史序列长度，绿色</a:t>
            </a:r>
            <a:r>
              <a:rPr dirty="0"/>
              <a:t> </a:t>
            </a:r>
            <a:r>
              <a:rPr dirty="0" err="1"/>
              <a:t>RecPO</a:t>
            </a:r>
            <a:r>
              <a:rPr dirty="0"/>
              <a:t> 曲线在不同长度下整体最高，也更稳定。这里展示的是作者设计的行为测试结果，可以说模型表现出更好的时间敏感性和厌恶识别能力，不必把它解释成真正具有人类心理。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左边是</a:t>
            </a:r>
            <a:r>
              <a:rPr dirty="0"/>
              <a:t> Table 3，比较三种计算 margin </a:t>
            </a:r>
            <a:r>
              <a:rPr dirty="0" err="1"/>
              <a:t>的方式。Log</a:t>
            </a:r>
            <a:r>
              <a:rPr dirty="0"/>
              <a:t> Diff 和 Log Ratio </a:t>
            </a:r>
            <a:r>
              <a:rPr dirty="0" err="1"/>
              <a:t>是替代方案，RecPO</a:t>
            </a:r>
            <a:r>
              <a:rPr dirty="0"/>
              <a:t> </a:t>
            </a:r>
            <a:r>
              <a:rPr dirty="0" err="1"/>
              <a:t>列是论文默认的比值形式；数字均为</a:t>
            </a:r>
            <a:r>
              <a:rPr dirty="0"/>
              <a:t> HR@1。默认形式在五个数据集上都最高，说明采用这个比值有实验依据。</a:t>
            </a:r>
          </a:p>
          <a:p>
            <a:r>
              <a:rPr dirty="0" err="1"/>
              <a:t>右边是</a:t>
            </a:r>
            <a:r>
              <a:rPr dirty="0"/>
              <a:t> Figure 5 </a:t>
            </a:r>
            <a:r>
              <a:rPr dirty="0" err="1"/>
              <a:t>的参数敏感性分析：横轴</a:t>
            </a:r>
            <a:r>
              <a:rPr dirty="0"/>
              <a:t> λ </a:t>
            </a:r>
            <a:r>
              <a:rPr dirty="0" err="1"/>
              <a:t>控制</a:t>
            </a:r>
            <a:r>
              <a:rPr dirty="0"/>
              <a:t> margin </a:t>
            </a:r>
            <a:r>
              <a:rPr dirty="0" err="1"/>
              <a:t>的幅度。上图显示</a:t>
            </a:r>
            <a:r>
              <a:rPr dirty="0"/>
              <a:t> λ </a:t>
            </a:r>
            <a:r>
              <a:rPr dirty="0" err="1"/>
              <a:t>增大时命中率上升，但较大取值下收益趋缓；下图显示</a:t>
            </a:r>
            <a:r>
              <a:rPr dirty="0"/>
              <a:t> λ </a:t>
            </a:r>
            <a:r>
              <a:rPr dirty="0" err="1"/>
              <a:t>过大时</a:t>
            </a:r>
            <a:r>
              <a:rPr dirty="0"/>
              <a:t> Valid Ratio </a:t>
            </a:r>
            <a:r>
              <a:rPr dirty="0" err="1"/>
              <a:t>下降，尤其在</a:t>
            </a:r>
            <a:r>
              <a:rPr dirty="0"/>
              <a:t> Amazon-Books </a:t>
            </a:r>
            <a:r>
              <a:rPr dirty="0" err="1"/>
              <a:t>上更明显。作者因此取</a:t>
            </a:r>
            <a:r>
              <a:rPr dirty="0"/>
              <a:t> λ≈2，</a:t>
            </a:r>
            <a:r>
              <a:t>在准确率与有效输出之间折中。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A5E6DB85-BB92-477A-9DF1-3218BB2839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1500" b="0" i="0">
                <a:solidFill>
                  <a:schemeClr val="bg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9A053F38-A7D9-44D5-B460-53F4E3D9CC3E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D1E731D9-3BF4-4A6E-BFD0-E710EFBBDEF6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0ABC3070-E93D-45A6-A613-D9E2055DD1B9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2026/9/30</a:t>
            </a:fld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53CD46BA-2D22-4CCB-999D-F01413677D75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FDEF806B-9057-4204-993C-CC28E0AD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1500" b="0" i="0">
                <a:solidFill>
                  <a:schemeClr val="bg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ACD860B4-54BF-4A25-ABAC-C5FFA2417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4E7F3BE3-1EC5-4184-AAC0-44C7A3986446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4D03C48-32FE-4372-B936-3B0A06BB41B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2026/9/30</a:t>
            </a:fld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F0332DCE-3540-44FE-844A-0EB14921CDA6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9D4DB0F9-6C44-48B5-A1B2-D0F945D21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1500" b="0" i="0">
                <a:solidFill>
                  <a:schemeClr val="bg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9AB0007D-CDAD-4F5D-B941-7283FCF1E31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83E79AD9-136D-455E-A95F-C6E49DD88751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07ADCC9F-36A3-40D0-A93E-359E2CF8B0A2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3F0D01F8-5D32-4529-B0B1-721AA7576BC7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2026/9/30</a:t>
            </a:fld>
            <a:endParaRPr/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id="{A346C16B-0E2E-45FB-A314-8FD045A954D4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C71464A4-1C36-4CA0-BFBC-2EF9DBDF5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1500" b="0" i="0">
                <a:solidFill>
                  <a:schemeClr val="bg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BB4803CF-D4F1-40C5-801C-8AEF47F01A96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CD0C2BE9-B1C7-4F88-AB95-0EAD157BC46C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2026/9/30</a:t>
            </a:fld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7BDD0851-710E-44D3-9B5B-384418294C10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8F3FC0A8-16B7-4197-946C-D28C1684D5D4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675A650D-3C62-4CDC-A6A9-062DD344D880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2026/9/30</a:t>
            </a:fld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B9D24D6E-77B1-4B5B-B926-2BC4181D4CF1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4811CD4-85D9-448F-A37F-4586C6DB291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D8BD707-D9CF-40AE-B4C6-C98DA3205C09}" type="datetimeFigureOut">
              <a:t>2026/9/30</a:t>
            </a:fld>
            <a:endParaRPr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8825114-5E03-4E8A-A790-C1AD97BFF88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EB2042-A37B-416D-B911-A6C8BA1348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FA191BC3-45FD-4EF9-8405-347F36770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1500" b="0" i="0">
                <a:solidFill>
                  <a:schemeClr val="bg1"/>
                </a:solidFill>
                <a:latin typeface="Trebuchet MS"/>
                <a:ea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EC8CA46C-04E3-4972-B327-8134E26F0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54AC807-F276-4332-A0AE-1DED0C7E3EC6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4C238A29-A555-4E87-AE1C-01652E321AD6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t>2026/9/30</a:t>
            </a:fld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16450E82-2215-481B-B101-2A7E61944F98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20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18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2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31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32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C9AFC83-D258-458C-81DC-CA5F874E8BE5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7F56005-C87E-46E3-8F76-A97CE602C8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9CDA221-F6C9-40B1-B81E-BE870AFA0AFE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C3CA4B0-99BA-433A-9161-CBF2752CE710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C818E7F1-54BE-4DAD-B7E1-C6659AA7A12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70D3ABEC-9C78-4049-97E1-F1D06F8B1DEB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8804E7AD-254D-44C6-8F9B-7470223E29B9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8E37151-677D-411C-9C5D-D3475A1915CA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60AA3359-9C2E-4D3F-8782-06732F6E28F7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56E0B70F-B4B9-4B14-A504-8475727EABEA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EE0D7A8E-8306-4AB7-A0BA-5CE1AEA660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A69CFFE5-4AC5-43DB-AFDC-97847F3B7320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55201C74-8509-4347-9CAD-13168F8320D9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F33E0128-071B-47BB-B848-1F83E2F85BF0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A9630992-16D4-449D-B6F4-6601FA84C67F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BB457D67-8E72-449B-9615-3CBE47582E87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75EFBB82-02F2-4A86-8AF6-6F5540144E97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BDA29D12-5C7A-4307-B23A-492D73CDD34F}"/>
              </a:ext>
            </a:extLst>
          </p:cNvPr>
          <p:cNvSpPr>
            <a:spLocks noGrp="1"/>
          </p:cNvSpPr>
          <p:nvPr/>
        </p:nvSpPr>
        <p:spPr>
          <a:xfrm>
            <a:off x="-128" y="959709"/>
            <a:ext cx="12192000" cy="4490085"/>
          </a:xfrm>
          <a:custGeom>
            <a:avLst/>
            <a:gdLst/>
            <a:ahLst/>
            <a:cxnLst/>
            <a:rect l="l" t="t" r="r" b="b"/>
            <a:pathLst>
              <a:path w="12192000" h="4490085">
                <a:moveTo>
                  <a:pt x="12192000" y="0"/>
                </a:moveTo>
                <a:lnTo>
                  <a:pt x="0" y="0"/>
                </a:lnTo>
                <a:lnTo>
                  <a:pt x="0" y="4489704"/>
                </a:lnTo>
                <a:lnTo>
                  <a:pt x="12192000" y="44897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CE20AA8C-9843-453B-AFF6-F677CF8811F1}"/>
              </a:ext>
            </a:extLst>
          </p:cNvPr>
          <p:cNvSpPr>
            <a:spLocks noGrp="1"/>
          </p:cNvSpPr>
          <p:nvPr/>
        </p:nvSpPr>
        <p:spPr>
          <a:xfrm>
            <a:off x="-217" y="1160877"/>
            <a:ext cx="12192216" cy="104775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32558FC0-33D4-48BF-9CB5-1B6856FD9FD4}"/>
              </a:ext>
            </a:extLst>
          </p:cNvPr>
          <p:cNvSpPr>
            <a:spLocks noGrp="1"/>
          </p:cNvSpPr>
          <p:nvPr/>
        </p:nvSpPr>
        <p:spPr>
          <a:xfrm>
            <a:off x="10754868" y="5894831"/>
            <a:ext cx="1437131" cy="963165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EA0D6C62-619F-42DB-8C7B-AE92FC9966D1}"/>
              </a:ext>
            </a:extLst>
          </p:cNvPr>
          <p:cNvSpPr>
            <a:spLocks noGrp="1"/>
          </p:cNvSpPr>
          <p:nvPr/>
        </p:nvSpPr>
        <p:spPr>
          <a:xfrm>
            <a:off x="11168888" y="6501790"/>
            <a:ext cx="106045" cy="208279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1200" spc="-40">
                <a:solidFill>
                  <a:srgbClr val="888888"/>
                </a:solidFill>
                <a:latin typeface="Arial"/>
                <a:ea typeface="Arial"/>
                <a:cs typeface="Arial"/>
              </a:rPr>
              <a:t>1</a:t>
            </a:r>
            <a:endParaRPr sz="1200">
              <a:latin typeface="Arial"/>
              <a:ea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D4F080D6-9875-42DC-8153-192FBE55145D}"/>
              </a:ext>
            </a:extLst>
          </p:cNvPr>
          <p:cNvSpPr>
            <a:spLocks noGrp="1"/>
          </p:cNvSpPr>
          <p:nvPr/>
        </p:nvSpPr>
        <p:spPr>
          <a:xfrm>
            <a:off x="495300" y="5871971"/>
            <a:ext cx="827532" cy="829056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189C0885-A21A-4E97-8E05-DB345CA23D1E}"/>
              </a:ext>
            </a:extLst>
          </p:cNvPr>
          <p:cNvSpPr>
            <a:spLocks noGrp="1"/>
          </p:cNvSpPr>
          <p:nvPr/>
        </p:nvSpPr>
        <p:spPr>
          <a:xfrm>
            <a:off x="1580388" y="5882640"/>
            <a:ext cx="821436" cy="812291"/>
          </a:xfrm>
          <a:prstGeom prst="rect">
            <a:avLst/>
          </a:prstGeom>
          <a:blipFill>
            <a:blip r:embed="rId1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16AF4728-D27C-4F09-BA24-C419117AFAEE}"/>
              </a:ext>
            </a:extLst>
          </p:cNvPr>
          <p:cNvSpPr>
            <a:spLocks noGrp="1"/>
          </p:cNvSpPr>
          <p:nvPr/>
        </p:nvSpPr>
        <p:spPr>
          <a:xfrm>
            <a:off x="2703576" y="6024371"/>
            <a:ext cx="1260348" cy="681228"/>
          </a:xfrm>
          <a:prstGeom prst="rect">
            <a:avLst/>
          </a:prstGeom>
          <a:blipFill>
            <a:blip r:embed="rId1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47AA905B-B8B3-4666-B04E-0A5985F1F15C}"/>
              </a:ext>
            </a:extLst>
          </p:cNvPr>
          <p:cNvSpPr>
            <a:spLocks noGrp="1"/>
          </p:cNvSpPr>
          <p:nvPr/>
        </p:nvSpPr>
        <p:spPr>
          <a:xfrm>
            <a:off x="4287011" y="5926834"/>
            <a:ext cx="836676" cy="827530"/>
          </a:xfrm>
          <a:prstGeom prst="rect">
            <a:avLst/>
          </a:prstGeom>
          <a:blipFill>
            <a:blip r:embed="rId1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D3299CB4-52C8-4195-8493-2D87B569CB53}"/>
              </a:ext>
            </a:extLst>
          </p:cNvPr>
          <p:cNvSpPr>
            <a:spLocks noGrp="1"/>
          </p:cNvSpPr>
          <p:nvPr/>
        </p:nvSpPr>
        <p:spPr>
          <a:xfrm>
            <a:off x="7216648" y="5917795"/>
            <a:ext cx="3538220" cy="38163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2400" b="1" spc="-5">
                <a:solidFill>
                  <a:srgbClr val="1F4E79"/>
                </a:solidFill>
                <a:latin typeface="Times New Roman"/>
                <a:ea typeface="Times New Roman"/>
                <a:cs typeface="Times New Roman"/>
              </a:rPr>
              <a:t>Reported </a:t>
            </a:r>
            <a:r>
              <a:rPr sz="2400" b="1">
                <a:solidFill>
                  <a:srgbClr val="1F4E79"/>
                </a:solidFill>
                <a:latin typeface="Times New Roman"/>
                <a:ea typeface="Times New Roman"/>
                <a:cs typeface="Times New Roman"/>
              </a:rPr>
              <a:t>by Shilin Wei</a:t>
            </a: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0EE89DCA-8634-4634-A3C2-ABA5FA3CB84F}"/>
              </a:ext>
            </a:extLst>
          </p:cNvPr>
          <p:cNvSpPr>
            <a:spLocks noGrp="1"/>
          </p:cNvSpPr>
          <p:nvPr/>
        </p:nvSpPr>
        <p:spPr>
          <a:xfrm>
            <a:off x="491211" y="1351832"/>
            <a:ext cx="11209321" cy="88582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  <a:buNone/>
            </a:pPr>
            <a:r>
              <a:rPr sz="2800" b="1" spc="-5">
                <a:solidFill>
                  <a:srgbClr val="1F4E79"/>
                </a:solidFill>
                <a:latin typeface="Times New Roman"/>
                <a:ea typeface="Times New Roman"/>
                <a:cs typeface="Times New Roman"/>
              </a:rPr>
              <a:t>What Makes LLMs Effective Sequential Recommenders? A Study on Preference Intensity and Temporal Context</a:t>
            </a:r>
          </a:p>
        </p:txBody>
      </p:sp>
      <p:sp>
        <p:nvSpPr>
          <p:cNvPr id="29" name="object 39">
            <a:extLst>
              <a:ext uri="{FF2B5EF4-FFF2-40B4-BE49-F238E27FC236}">
                <a16:creationId xmlns:a16="http://schemas.microsoft.com/office/drawing/2014/main" id="{020EA493-324A-4495-8A00-9878F2B45B38}"/>
              </a:ext>
            </a:extLst>
          </p:cNvPr>
          <p:cNvSpPr>
            <a:spLocks noGrp="1"/>
          </p:cNvSpPr>
          <p:nvPr/>
        </p:nvSpPr>
        <p:spPr>
          <a:xfrm>
            <a:off x="9744362" y="5019079"/>
            <a:ext cx="2345426" cy="31940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spcBef>
                <a:spcPts val="95"/>
              </a:spcBef>
              <a:buNone/>
            </a:pPr>
            <a:r>
              <a:rPr sz="2000" b="1" spc="150">
                <a:solidFill>
                  <a:srgbClr val="1F4E79"/>
                </a:solidFill>
                <a:latin typeface="Noto Sans Mono CJK HK"/>
                <a:ea typeface="Noto Sans Mono CJK HK"/>
                <a:cs typeface="Noto Sans Mono CJK HK"/>
              </a:rPr>
              <a:t>——</a:t>
            </a:r>
            <a:r>
              <a:rPr sz="2000" b="1" spc="5">
                <a:solidFill>
                  <a:srgbClr val="1F4E79"/>
                </a:solidFill>
                <a:latin typeface="Noto Sans Mono CJK HK"/>
                <a:ea typeface="Noto Sans Mono CJK HK"/>
                <a:cs typeface="Noto Sans Mono CJK HK"/>
              </a:rPr>
              <a:t>ACL_2026</a:t>
            </a:r>
          </a:p>
        </p:txBody>
      </p:sp>
      <p:sp>
        <p:nvSpPr>
          <p:cNvPr id="28" name="object 39">
            <a:extLst>
              <a:ext uri="{FF2B5EF4-FFF2-40B4-BE49-F238E27FC236}">
                <a16:creationId xmlns:a16="http://schemas.microsoft.com/office/drawing/2014/main" id="{F4893BCF-1FD3-4AE0-A4BB-1DABC20E9DAF}"/>
              </a:ext>
            </a:extLst>
          </p:cNvPr>
          <p:cNvSpPr>
            <a:spLocks noGrp="1"/>
          </p:cNvSpPr>
          <p:nvPr/>
        </p:nvSpPr>
        <p:spPr>
          <a:xfrm>
            <a:off x="2514600" y="4997450"/>
            <a:ext cx="6951980" cy="28892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spcBef>
                <a:spcPts val="95"/>
              </a:spcBef>
              <a:buNone/>
            </a:pPr>
            <a:r>
              <a:rPr b="1" spc="150">
                <a:solidFill>
                  <a:srgbClr val="1F4E79"/>
                </a:solidFill>
                <a:latin typeface="Noto Sans Mono CJK HK"/>
                <a:ea typeface="Noto Sans Mono CJK HK"/>
                <a:cs typeface="Noto Sans Mono CJK HK"/>
              </a:rPr>
              <a:t>Code :https://github.com/zyouyang/RecPO</a:t>
            </a:r>
          </a:p>
        </p:txBody>
      </p:sp>
      <p:pic>
        <p:nvPicPr>
          <p:cNvPr id="69" name="图片 3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62162" y="2214562"/>
            <a:ext cx="806767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35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5ECBFDE-FCF0-4D24-A9D2-FD63B702D02B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5624D91-0E52-46F6-8520-0E2661506C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B49A1A5-E878-49E9-A3A3-4E29AFF92651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97F6DE6F-343E-4D7A-97B7-6E6EF7170B06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E72AB66D-0A62-4FFB-BC8A-42A9936CF9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2EDDD116-6D98-457F-A100-E9148B514EAC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10EAC52A-75BE-4FD1-9A95-D9AF023F22F9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D9AD2D9E-3FA0-4C93-B9F1-48D53E304407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EDDE7CF9-562B-40A3-AB31-B7DA536F8845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A708D18B-B66A-40B8-B0F5-B4FBFA59E853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D5D49FB0-551A-491F-8377-EDC9B72F53B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ECF5578-5178-441C-A070-0EC5EDB44962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8B6EAC34-AAF1-448E-A8F7-140ABC159809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4AFD75E5-FC4F-419E-B43A-3B462FC4CAEB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666EA0E0-23E5-4507-A265-5D1753BC9E1F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E58B86F1-B98E-4BDB-AE5A-D14F7267AD0D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799C0210-30FE-4FA9-A88C-CB415AFB2700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52B02E4F-7F26-43A5-B4AD-3B22CECFA4CC}"/>
              </a:ext>
            </a:extLst>
          </p:cNvPr>
          <p:cNvSpPr>
            <a:spLocks noGrp="1"/>
          </p:cNvSpPr>
          <p:nvPr/>
        </p:nvSpPr>
        <p:spPr>
          <a:xfrm>
            <a:off x="3171189" y="990600"/>
            <a:ext cx="5849620" cy="62738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61595" algn="ctr">
              <a:lnSpc>
                <a:spcPct val="100000"/>
              </a:lnSpc>
              <a:spcBef>
                <a:spcPts val="95"/>
              </a:spcBef>
              <a:buNone/>
            </a:pPr>
            <a:r>
              <a:rPr sz="4000" b="1" spc="-5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600" b="1" spc="-5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Motivation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6A21025-ABE7-4A68-9953-58F6C692667F}"/>
              </a:ext>
            </a:extLst>
          </p:cNvPr>
          <p:cNvSpPr>
            <a:spLocks noGrp="1"/>
          </p:cNvSpPr>
          <p:nvPr/>
        </p:nvSpPr>
        <p:spPr>
          <a:xfrm>
            <a:off x="-66040" y="1600200"/>
            <a:ext cx="1219708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1. Existing LLM-based sequential recommenders treat user preferences as uniform binary comparisons, overlooking how strongly users feel about items and how their preferences change over time.</a:t>
            </a:r>
          </a:p>
        </p:txBody>
      </p:sp>
      <p:pic>
        <p:nvPicPr>
          <p:cNvPr id="46" name="图片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3352800"/>
            <a:ext cx="12192000" cy="290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64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E4DD466-B63A-4EBD-B391-868E98056097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B25B842-36C2-4E2C-B05A-E530BC61184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A2B6FD5-01EE-44C7-BC6A-F60C63C9FBD7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B11577-566F-4664-B73C-992BF7408A07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FF4F99AB-CAC0-4E9B-A5B2-74247AD1D5A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E57C26B-D2E3-4847-86AF-7B736C51E8F8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A9B44775-A349-43AE-8D0C-A748FB76EE19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D796395B-2837-4128-B7E7-13808674EE24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EC3D1956-F205-4052-AEF0-F2C652E64A08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6B6070BC-19FD-4E42-995F-0F7D4B90D7F6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B101DF4A-5176-44DB-9B44-5831F85ACAE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02820F00-3415-40D8-B37F-4311B58373A0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BD48DBDE-2331-41FA-820D-311F38D6E8A0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0E46EB44-C3C2-4A2A-804F-E95BDABE345D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AEE07799-1CA4-483D-9E0D-B4D3916776B3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F2CB7F14-7887-4DCE-A0E5-DFF5B7E6E016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07C7BD68-EAF5-4D69-9FED-320BF2DC4156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sp>
        <p:nvSpPr>
          <p:cNvPr id="24" name="object 16">
            <a:extLst>
              <a:ext uri="{FF2B5EF4-FFF2-40B4-BE49-F238E27FC236}">
                <a16:creationId xmlns:a16="http://schemas.microsoft.com/office/drawing/2014/main" id="{60045CDB-B400-4E6A-9719-1CC02E763E20}"/>
              </a:ext>
            </a:extLst>
          </p:cNvPr>
          <p:cNvSpPr>
            <a:spLocks noGrp="1"/>
          </p:cNvSpPr>
          <p:nvPr/>
        </p:nvSpPr>
        <p:spPr>
          <a:xfrm>
            <a:off x="48387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Method</a:t>
            </a:r>
            <a:endParaRPr sz="36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44" name="图片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051" y="1077468"/>
            <a:ext cx="12191999" cy="487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27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5698AF5-E3DC-48C6-98AE-833E2FE36447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764734D-A81B-421C-B549-1B62CEC5DB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93F20BD-1C4A-42CD-8C64-DEA891CE1B8D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99CC385A-6951-4771-A429-9BB070B7A221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677AF05D-960C-4048-A672-494D9196B6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8ACDEA88-EEDC-4BBC-92F3-5B8B4C681859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E2EAD04F-D93D-4CCF-8117-00582033ABC3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F406DF8-FF73-424A-BB8D-F45FE2206286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6A1DF6CD-5B36-4A2C-97C6-2C6A286DDF7D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DE3611A7-3CBA-4863-B30F-40D97F97958F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F5F84158-5552-4F1E-BD69-F008220814E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49D2D8DB-5C52-4E2F-B4EE-C406AF81AF90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139AD524-81E7-44FE-B83C-6105F7FC8E49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F9B5C24-4EC4-401A-80E5-889169A7EE55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8705F2E9-8DB7-43C4-AF2D-B2BE5CE4CD2F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7D978824-C3C2-4335-8E0F-D70893063DDA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38F6901D-CC18-42CA-BA97-A1DE9800E4BB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sp>
        <p:nvSpPr>
          <p:cNvPr id="22" name="object 16">
            <a:extLst>
              <a:ext uri="{FF2B5EF4-FFF2-40B4-BE49-F238E27FC236}">
                <a16:creationId xmlns:a16="http://schemas.microsoft.com/office/drawing/2014/main" id="{47186286-86FA-4305-9D23-DE7D6656C065}"/>
              </a:ext>
            </a:extLst>
          </p:cNvPr>
          <p:cNvSpPr>
            <a:spLocks noGrp="1"/>
          </p:cNvSpPr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Method</a:t>
            </a:r>
            <a:endParaRPr sz="36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44" name="图片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552276"/>
            <a:ext cx="7229475" cy="1647825"/>
          </a:xfrm>
          <a:prstGeom prst="rect">
            <a:avLst/>
          </a:prstGeom>
        </p:spPr>
      </p:pic>
      <p:pic>
        <p:nvPicPr>
          <p:cNvPr id="45" name="图片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20" y="2733031"/>
            <a:ext cx="7362825" cy="2047875"/>
          </a:xfrm>
          <a:prstGeom prst="rect">
            <a:avLst/>
          </a:prstGeom>
        </p:spPr>
      </p:pic>
      <p:pic>
        <p:nvPicPr>
          <p:cNvPr id="46" name="图片 3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2697" y="4655491"/>
            <a:ext cx="6624079" cy="209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328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DD53785-99A2-CEA5-4D51-AB255613A992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1A6AF68-8EFE-8A2A-6BDD-F6848DC771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25F46B9-5381-91F6-7AA0-9FD82FE430D3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32C144C-B992-F3EA-642C-3CC127B01260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221F044-71E9-BF1E-CD96-5E66E1F0C3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DCA8DF15-912D-22DF-E379-03F09D8D0439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DFF13FF7-C57E-B2B8-5CE9-F4F303941F78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605BA6B-31D2-C01C-C7DD-2F856B0D6826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7C529024-AB52-637A-78BB-3C86B0DAD8D1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BA631CC0-46D2-08C2-616F-59CF3EE05A93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D63ED22B-D166-285D-5136-33C72CF3FE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37975E55-8A54-5E52-51AD-EBD9160069C3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795C37DE-96A0-FACA-1838-8C6630515392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38349625-9DB5-23F7-7554-590CACD8CD81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E6F1D12-9A62-7A63-06D1-B8B14880FBAF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C741491E-DB6F-10DD-AB11-933C2B9AEAE8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20470458-7C26-336A-7D13-F5BC37A22062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sp>
        <p:nvSpPr>
          <p:cNvPr id="22" name="object 16">
            <a:extLst>
              <a:ext uri="{FF2B5EF4-FFF2-40B4-BE49-F238E27FC236}">
                <a16:creationId xmlns:a16="http://schemas.microsoft.com/office/drawing/2014/main" id="{7EC7423E-85A8-956E-2EFC-580473A4F279}"/>
              </a:ext>
            </a:extLst>
          </p:cNvPr>
          <p:cNvSpPr>
            <a:spLocks noGrp="1"/>
          </p:cNvSpPr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Method</a:t>
            </a:r>
            <a:endParaRPr sz="36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44" name="图片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524000"/>
            <a:ext cx="6829425" cy="1447800"/>
          </a:xfrm>
          <a:prstGeom prst="rect">
            <a:avLst/>
          </a:prstGeom>
        </p:spPr>
      </p:pic>
      <p:pic>
        <p:nvPicPr>
          <p:cNvPr id="45" name="图片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2971800"/>
            <a:ext cx="7448550" cy="1371600"/>
          </a:xfrm>
          <a:prstGeom prst="rect">
            <a:avLst/>
          </a:prstGeom>
        </p:spPr>
      </p:pic>
      <p:pic>
        <p:nvPicPr>
          <p:cNvPr id="46" name="图片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4495800"/>
            <a:ext cx="718185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014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8C994DC-CFB6-36DE-34D1-A786E908400B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B28C080-E790-C694-433B-F785321C86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27B8532-CECB-077E-B9E3-C879C1F52F10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0363503A-1E21-EC5C-C71B-C924BC32028E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BF580FFC-D332-21BF-A30F-E3065CF473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B58B391-CFD2-D025-C780-5AF1F8BFE4C6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C0BF9AA2-B807-98AA-1F27-475616EF2FAE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958F022-6C5D-FA54-A4B9-A2C1F3C6EC40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19E0C323-359C-49AF-CA7A-BBEC39E9283C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CE3F5E9-4FA1-C8DB-CD9E-7C1579C72F2F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4D453445-98E6-9E3E-52DD-255720285F4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7484AF1A-8F17-4FA0-11D1-2B0E7BF6A44B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9B37050F-B8B4-EBDF-751A-611111CB7472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E52D8D8-BF15-8310-B555-5CCA69EB85BC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A42D0939-6920-8085-B2B1-AE27961D2208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1348206F-AE9F-CB68-2CF1-428878027A86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30FA5BD8-A5E1-FE35-8513-FCD0A814BE00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sp>
        <p:nvSpPr>
          <p:cNvPr id="22" name="object 16">
            <a:extLst>
              <a:ext uri="{FF2B5EF4-FFF2-40B4-BE49-F238E27FC236}">
                <a16:creationId xmlns:a16="http://schemas.microsoft.com/office/drawing/2014/main" id="{6A616AF5-83AD-F2A7-218E-48D0462AF705}"/>
              </a:ext>
            </a:extLst>
          </p:cNvPr>
          <p:cNvSpPr>
            <a:spLocks noGrp="1"/>
          </p:cNvSpPr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Method</a:t>
            </a:r>
            <a:endParaRPr sz="360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42" name="图片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" y="2133600"/>
            <a:ext cx="12192000" cy="252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704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B7CFD23-E7BA-4508-BA7F-FC554B9103D7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C35BC77-0256-4BB9-AD71-69E267C0AA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FB5706A-AD6D-413C-9300-437A0ED643E0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AD93093-47C5-4068-952B-7B78A7F37F12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ED1DEAE6-1D2F-4F0C-9BD8-ABD8B0D2470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C7D1EDEB-70BE-4407-BDA9-9BC3F3A125BD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78981FD-FA91-4CBF-B60D-079732C48681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B6DA8718-78BD-4C7A-9BF8-800BF9117885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C7EBCA47-7FDA-44D3-8B98-A780759CF29E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F409BFD0-FEB8-4E72-8AC2-D9218745B3CB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C95E258E-0ECD-48BD-8DF4-3755495DD3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714B0751-3A70-4D3B-95C9-E339A3CBD9EB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0BCE7C32-5CBA-4968-9D34-80C2B89C5DE3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279A7CF6-52C3-4871-BA8E-4727AEA9A5CA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9DD20A56-599C-4AAC-AADA-E47B0CE476EE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31499C2E-1067-4243-BB5B-91E64692ABA3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ECC63CA0-103C-42BA-97A8-1A34B0B12499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pic>
        <p:nvPicPr>
          <p:cNvPr id="41" name="图片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7108" y="969264"/>
            <a:ext cx="3017782" cy="963251"/>
          </a:xfrm>
          <a:prstGeom prst="rect">
            <a:avLst/>
          </a:prstGeom>
        </p:spPr>
      </p:pic>
      <p:pic>
        <p:nvPicPr>
          <p:cNvPr id="42" name="图片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09521" y="2072162"/>
            <a:ext cx="849630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37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FDBDC91-00B7-4351-B035-CB393FA1B87F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887E54A-FCA4-49A8-888C-2A6946D4850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3FE0291-8D4B-4CA3-80E7-92585CA65CEC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9EC2FC40-E0F3-440E-949E-86CDE71622B1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A9B9A0E-0FCF-4C8F-B327-69FE03EFFB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0BA4895A-8EEC-4BD7-998F-4735F30FE1FD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DEAAC4C3-FED2-4451-A0CF-74F0134204E1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502564C-C9EC-4307-ABCF-18D56B82A6F2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573D9B1A-E0E9-4A9B-8DE3-E06A5801D391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33FBF649-8A22-4625-9C6B-74E94A97FDF6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F4885D3D-C9FB-4216-90B2-72AD4AF047A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254B9D2-EAAC-444D-A90E-84B6332960BE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8F99E78F-8D35-4203-B66B-7F89C9C90674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CB9D8F80-8DE6-4F4F-99DA-5EA657EE33C4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6368F231-7984-4490-B66A-070174C3E061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86197EBE-7B81-4843-8C32-68F06D71765A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6338252-12B2-4EA7-9636-BE6619714D57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pic>
        <p:nvPicPr>
          <p:cNvPr id="41" name="图片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7108" y="969264"/>
            <a:ext cx="3017782" cy="963251"/>
          </a:xfrm>
          <a:prstGeom prst="rect">
            <a:avLst/>
          </a:prstGeom>
        </p:spPr>
      </p:pic>
      <p:pic>
        <p:nvPicPr>
          <p:cNvPr id="42" name="图片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1752600"/>
            <a:ext cx="10744200" cy="4644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700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B683A97-470A-4DFB-86C5-9D3655888C83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5A0294B-6B2B-47FC-9334-97D825A2182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1420967-22D9-481B-9BE6-625AAC051B63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AAE5183-5A8E-4A2F-B569-160BDFA190C5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F7453317-D6E4-4FF2-B225-80B871AE74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B2E3244E-E1CC-41CC-9F55-65DC5DE99FDF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01D2145A-B359-4132-961A-D3CAD513E5E6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CA10C78D-9A0E-4FA1-A2D3-939EDF212DAB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E4178B7F-30F9-40C2-9A01-1F6B86F7D3BC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CA47D0B3-857E-4DA4-8785-63D385F81C9D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591C1F8D-0CDE-486F-9113-BFAF2B46B1E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6AE2A44-BD7B-4EF6-B6AF-66F252529F41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2CF4920D-E394-4B79-ADE9-10DCC13F7815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CC8A585B-A362-4447-B36B-4AE2C8F396D5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5F60A615-C677-4AB6-9F8D-76FB71E00E17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ED271EC9-5DF8-4FC3-B440-CD49D8801E69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26CCC310-9C8B-4041-8CEE-0BF281DF4E02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pic>
        <p:nvPicPr>
          <p:cNvPr id="41" name="图片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7108" y="816864"/>
            <a:ext cx="3017782" cy="963251"/>
          </a:xfrm>
          <a:prstGeom prst="rect">
            <a:avLst/>
          </a:prstGeom>
        </p:spPr>
      </p:pic>
      <p:pic>
        <p:nvPicPr>
          <p:cNvPr id="42" name="图片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00200" y="1447800"/>
            <a:ext cx="8372475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9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655FBA6-FC07-4D66-8D8D-18AB9A7DD0DB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35300E1-5A5E-46E1-A45D-699F28F558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AC819F19-6B95-466F-AC64-0CAC80E2567C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4A2DBD1-FE16-407E-A183-28A6ADEE6626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E8D4776-48C5-479C-9025-D260479FE9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FD55B31F-B6FE-4FFF-9747-B8D1E6BDB482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5A6F7B0C-D4EA-439E-81BC-7639FEC4A18D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F32CF790-446B-4189-B70F-660E5243316F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FD5E5D24-A506-4070-8B36-2CF52D0A5A14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8FBAC382-1207-44AB-8FD6-235FBFA03300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EF8A8329-232C-4BD6-8168-B0EB8AC673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0BC157BE-2D75-4726-A813-6E94AE8658C2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E4D67793-90E4-48EC-A3A7-2EEFF6122661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41A91AFF-4B23-4B23-A32D-60D1E859B67D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9F8F6D2B-88CD-4937-B9AD-6C95C2C61311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B785F463-AC2D-4CC7-A031-A9FA18C677A0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DBED5D3A-9BF4-4BC4-A389-2388B248EE01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pic>
        <p:nvPicPr>
          <p:cNvPr id="41" name="图片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3335" y="1066800"/>
            <a:ext cx="3017782" cy="963251"/>
          </a:xfrm>
          <a:prstGeom prst="rect">
            <a:avLst/>
          </a:prstGeom>
        </p:spPr>
      </p:pic>
      <p:pic>
        <p:nvPicPr>
          <p:cNvPr id="42" name="图片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" y="1905001"/>
            <a:ext cx="11922521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76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B8E538C-E8C4-4BD2-89C1-0E34659ED7FF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EFBC635-8571-47DE-A716-7838FEBBC2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50A69A5D-7248-45B1-81E1-FE2F86478545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FA4E4A7-E4DD-4C9B-B332-F39084042DA0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11E5490-F37E-4ECC-916D-B959DFF77D5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E278B55B-09F2-4E5D-B26E-9FABCFA96B2B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C44238F0-691C-4610-B6F7-AF6901EDDAAF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2978AD0-5137-4D29-9BF2-5FAC9D1C1951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D4A1DA28-77CF-4524-B324-6203D2664C14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9F39A0BA-C245-447A-B5EC-ABB7D075C35D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50101ED8-84AA-477E-B7C3-96B40E2CA6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ACC86D73-8ED1-4045-BA2E-D32E246DAD81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FF5050E0-7E41-409E-A3DD-8AE722B2DB55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79DBDE83-E78B-4B09-B3D6-1026C806637F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F2E72B89-F72A-45DD-AF5D-BC289F03FD05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BA289662-9B51-462D-93C8-E0C007626E00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C2F30D2-97A6-417E-9615-4013F7C38195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pic>
        <p:nvPicPr>
          <p:cNvPr id="42" name="图片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7108" y="969264"/>
            <a:ext cx="3017782" cy="963251"/>
          </a:xfrm>
          <a:prstGeom prst="rect">
            <a:avLst/>
          </a:prstGeom>
        </p:spPr>
      </p:pic>
      <p:pic>
        <p:nvPicPr>
          <p:cNvPr id="43" name="图片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0400" y="1676400"/>
            <a:ext cx="3915437" cy="4590353"/>
          </a:xfrm>
          <a:prstGeom prst="rect">
            <a:avLst/>
          </a:prstGeom>
        </p:spPr>
      </p:pic>
      <p:pic>
        <p:nvPicPr>
          <p:cNvPr id="44" name="图片 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502976"/>
            <a:ext cx="6704989" cy="275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97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BC6AD20-AF0B-4B89-8820-5A16A11022B4}"/>
              </a:ext>
            </a:extLst>
          </p:cNvPr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/>
                <a:ea typeface="Arial"/>
                <a:cs typeface="Arial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AI</a:t>
            </a:r>
            <a:endParaRPr sz="1200">
              <a:latin typeface="Arial"/>
              <a:ea typeface="Arial"/>
              <a:cs typeface="Arial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sz="15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	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16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v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n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3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d</a:t>
            </a:r>
            <a:r>
              <a:rPr sz="1500" spc="-359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</a:t>
            </a:r>
            <a:r>
              <a:rPr sz="1500" spc="-23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187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sz="1500" spc="-19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hn</a:t>
            </a:r>
            <a:r>
              <a:rPr sz="1500" spc="-15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q</a:t>
            </a:r>
            <a:r>
              <a:rPr sz="1500" spc="-2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sz="1500" spc="7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sz="1500" spc="-254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sz="1500" spc="-82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f</a:t>
            </a:r>
            <a:endParaRPr sz="1500" baseline="-28000">
              <a:latin typeface="Trebuchet MS"/>
              <a:ea typeface="Trebuchet MS"/>
              <a:cs typeface="Trebuchet MS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2250" spc="-38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50" spc="-29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D11A143-2DF8-4A0C-A98C-77626EACBC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139B30D2-460A-44FF-B283-E9511833EA24}"/>
              </a:ext>
            </a:extLst>
          </p:cNvPr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F58882DD-59D9-44B3-B95C-3EDD13A715D8}"/>
              </a:ext>
            </a:extLst>
          </p:cNvPr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4808F27C-B3D5-46EA-9816-9B0D20F648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BBEB32E1-C2DC-40DD-9EFF-62278553FC0D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177AE9A0-972C-4AA9-A45B-7439C58A7795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CBE6CCB0-62F6-4971-924C-872EB0A9E313}"/>
              </a:ext>
            </a:extLst>
          </p:cNvPr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3D77E273-854F-4609-9E26-66521C6A73A3}"/>
              </a:ext>
            </a:extLst>
          </p:cNvPr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D43F0192-EC93-4F44-A85D-DD53A0C304F1}"/>
              </a:ext>
            </a:extLst>
          </p:cNvPr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	</a:t>
            </a:r>
            <a:r>
              <a:rPr sz="2250" b="1" spc="82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2250" baseline="26000">
              <a:latin typeface="Arial"/>
              <a:ea typeface="Arial"/>
              <a:cs typeface="Arial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3300" spc="-532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3300" spc="-427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Techniqueof</a:t>
            </a:r>
            <a:endParaRPr sz="1800">
              <a:latin typeface="Trebuchet MS"/>
              <a:ea typeface="Trebuchet MS"/>
              <a:cs typeface="Trebuchet MS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Intelligence</a:t>
            </a:r>
            <a:endParaRPr sz="18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DEF125C7-BBAF-45F0-B599-CFC7CDD8E7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E34ECDB5-D661-4A01-8B33-5973FDD58187}"/>
              </a:ext>
            </a:extLst>
          </p:cNvPr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2B0942E7-A0CF-44FD-8BC1-921331956234}"/>
              </a:ext>
            </a:extLst>
          </p:cNvPr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E9738394-99C0-42BC-9C12-C52CCA6B008D}"/>
              </a:ext>
            </a:extLst>
          </p:cNvPr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  <a:endParaRPr sz="16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55FD39F1-3B3A-40DC-82C1-FCEFCACED5D5}"/>
              </a:ext>
            </a:extLst>
          </p:cNvPr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556CEFAB-0E38-47F9-B259-4B0074A09658}"/>
              </a:ext>
            </a:extLst>
          </p:cNvPr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Chongqing University 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Technology</a:t>
            </a: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677A4ADD-E2BE-4247-9442-0707689C6D5D}"/>
              </a:ext>
            </a:extLst>
          </p:cNvPr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/>
                <a:ea typeface="Arial"/>
                <a:cs typeface="Arial"/>
              </a:rPr>
              <a:t>ATAI</a:t>
            </a:r>
            <a:endParaRPr sz="1500">
              <a:latin typeface="Arial"/>
              <a:ea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Advanced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>
                <a:solidFill>
                  <a:srgbClr val="D9D9D9"/>
                </a:solidFill>
                <a:latin typeface="Trebuchet MS"/>
                <a:ea typeface="Trebuchet MS"/>
                <a:cs typeface="Trebuchet MS"/>
              </a:rPr>
              <a:t>Artificial Intelligence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F680D61A-7181-4CAB-BBF8-225EDBBAAF9B}"/>
              </a:ext>
            </a:extLst>
          </p:cNvPr>
          <p:cNvSpPr>
            <a:spLocks noGrp="1"/>
          </p:cNvSpPr>
          <p:nvPr/>
        </p:nvSpPr>
        <p:spPr>
          <a:xfrm>
            <a:off x="4097671" y="3788656"/>
            <a:ext cx="3473127" cy="346892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BFF5D382-7DDD-4EF8-8282-2247FF9F3FBD}"/>
              </a:ext>
            </a:extLst>
          </p:cNvPr>
          <p:cNvSpPr>
            <a:spLocks noGrp="1"/>
          </p:cNvSpPr>
          <p:nvPr/>
        </p:nvSpPr>
        <p:spPr>
          <a:xfrm>
            <a:off x="3308603" y="2438400"/>
            <a:ext cx="4972050" cy="2268474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6616E29E-42D5-4B5E-9A0A-A4344D6FF856}"/>
              </a:ext>
            </a:extLst>
          </p:cNvPr>
          <p:cNvSpPr>
            <a:spLocks noGrp="1"/>
          </p:cNvSpPr>
          <p:nvPr/>
        </p:nvSpPr>
        <p:spPr>
          <a:xfrm>
            <a:off x="3974972" y="2764993"/>
            <a:ext cx="3642360" cy="1245870"/>
          </a:xfrm>
          <a:prstGeom prst="rect">
            <a:avLst/>
          </a:prstGeom>
        </p:spPr>
        <p:txBody>
          <a:bodyPr vert="horz" wrap="square" lIns="0" tIns="1333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buNone/>
            </a:pPr>
            <a:r>
              <a:rPr sz="8000" b="1">
                <a:solidFill>
                  <a:srgbClr val="001F5F"/>
                </a:solidFill>
                <a:latin typeface="Times New Roman"/>
                <a:ea typeface="Times New Roman"/>
                <a:cs typeface="Times New Roman"/>
              </a:rPr>
              <a:t>Thanks!</a:t>
            </a:r>
            <a:endParaRPr sz="80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40224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1142</Words>
  <Application>Microsoft Office PowerPoint</Application>
  <DocSecurity>0</DocSecurity>
  <PresentationFormat>宽屏</PresentationFormat>
  <Paragraphs>183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Noto Sans Mono CJK HK</vt:lpstr>
      <vt:lpstr>Arial</vt:lpstr>
      <vt:lpstr>Calibri</vt:lpstr>
      <vt:lpstr>Times New Roman</vt:lpstr>
      <vt:lpstr>Trebuchet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世林 魏</cp:lastModifiedBy>
  <cp:revision>4</cp:revision>
  <dcterms:created xsi:type="dcterms:W3CDTF">2026-09-29T16:02:54Z</dcterms:created>
  <dcterms:modified xsi:type="dcterms:W3CDTF">2026-09-29T16:16:57Z</dcterms:modified>
</cp:coreProperties>
</file>